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6" r:id="rId2"/>
    <p:sldId id="273" r:id="rId3"/>
    <p:sldId id="288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9" r:id="rId15"/>
    <p:sldId id="290" r:id="rId16"/>
    <p:sldId id="291" r:id="rId17"/>
    <p:sldId id="287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BF120E-5772-4DEB-9711-ABDEEFBFB1A7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B1018E-35DB-4FC8-BE6D-91BA7D529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799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252536" y="2564904"/>
            <a:ext cx="7772400" cy="1470025"/>
          </a:xfrm>
        </p:spPr>
        <p:txBody>
          <a:bodyPr>
            <a:noAutofit/>
          </a:bodyPr>
          <a:lstStyle/>
          <a:p>
            <a:r>
              <a:rPr lang="ru-RU" sz="5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АВТОМОБИЛЬНЫЕ ДОРОГИ</a:t>
            </a:r>
            <a:endParaRPr lang="ru-RU" sz="5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83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5325" y="1628800"/>
            <a:ext cx="7772400" cy="1470025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 smtClean="0">
                <a:solidFill>
                  <a:srgbClr val="FF0000"/>
                </a:solidFill>
                <a:latin typeface="Century Gothic" pitchFamily="34" charset="0"/>
              </a:rPr>
              <a:t>АВТОМОБИЛЬНАЯ ДОРОГА</a:t>
            </a:r>
            <a:r>
              <a:rPr lang="ru-RU" sz="2000" b="1" dirty="0" smtClean="0">
                <a:latin typeface="Century Gothic" pitchFamily="34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</a:rPr>
              <a:t>– это комплекс линейных и сосредоточенных транспортных сооружений с технико-экономическими параметрами, обеспечивающими безопасные, удобные и экономичные условия движения транспортных средств с расчетными скоростями и нагрузками круглый год в течение заданного периода эксплуатации.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93093" y="3575447"/>
            <a:ext cx="7776864" cy="1752600"/>
          </a:xfrm>
        </p:spPr>
        <p:txBody>
          <a:bodyPr>
            <a:noAutofit/>
          </a:bodyPr>
          <a:lstStyle/>
          <a:p>
            <a:pPr algn="just"/>
            <a:r>
              <a:rPr lang="kk-KZ" sz="2000" b="1" dirty="0" smtClean="0">
                <a:solidFill>
                  <a:srgbClr val="FF0000"/>
                </a:solidFill>
                <a:latin typeface="Century Gothic" pitchFamily="34" charset="0"/>
              </a:rPr>
              <a:t>АВТОМОБИЛЬНЫЕ </a:t>
            </a:r>
            <a:r>
              <a:rPr lang="ru-RU" sz="2000" b="1" dirty="0" smtClean="0">
                <a:solidFill>
                  <a:srgbClr val="FF0000"/>
                </a:solidFill>
                <a:latin typeface="Century Gothic" pitchFamily="34" charset="0"/>
              </a:rPr>
              <a:t>ДОРОГИ</a:t>
            </a:r>
            <a:r>
              <a:rPr lang="ru-RU" sz="2000" b="1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</a:rPr>
              <a:t>– визитная карточка страны, одна из основ ее экономической жизни, это достояние нации, которое надо не только бережно сохранять, рационально использовать, но и неуклонно приумножать. Эффективная работа транспорта – необходимое условие успешного развития всех без исключения отраслей народно хозяйственного комплекса</a:t>
            </a:r>
            <a:r>
              <a:rPr lang="ru-RU" sz="2000" b="1" dirty="0">
                <a:solidFill>
                  <a:schemeClr val="tx1"/>
                </a:solidFill>
                <a:latin typeface="Century Gothic" pitchFamily="34" charset="0"/>
              </a:rPr>
              <a:t>.</a:t>
            </a:r>
            <a:endParaRPr lang="ru-RU" sz="2000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58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b="1" dirty="0"/>
              <a:t>Литература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marL="514350" lvl="0" indent="-514350">
              <a:buFont typeface="+mj-lt"/>
              <a:buAutoNum type="arabicPeriod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Эксплутация автомобильных дорог: учебное пособие для автодорожных вузов / А.К. Киялбаев, С.Н. Киялбай – Москва-Алматы: МАДО, КазАДИ, 2017. – 342 с.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Справочная энциклопедия дорожника. Том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Ремонт и содержание автомобильных дорог   /Под. ред. А.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 Васильева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–М.: Транспорт, 2004.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Справочник дорожного мастера. Строительство, эксплуатация и ремонт    автомобильных дорог. – М.: Инфра-Инженерия, 2005.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 автомобильных дорог</a:t>
            </a:r>
            <a:r>
              <a:rPr lang="ru-RU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чебно-методическое пособие / И.И. Леонович, С.В. Богданович. – Минск: БНТУ, 2012. – 226 с.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Эксплуатация автомобильных дорог, т.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.: учебник для студентов высш. учеб. заведений /А.П. Васильев – М.: Издательский центр «Академия», 2010 –320 с.</a:t>
            </a:r>
          </a:p>
          <a:p>
            <a:pPr marL="514350" lvl="0" indent="-514350">
              <a:buFont typeface="+mj-lt"/>
              <a:buAutoNum type="arabicPeriod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 РК 218-27-2014 «Инструкция по диагностике и оценке транспортно-эксплуатационного состояния автомобильных дорог»;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 РК 218-03-02 «Инструкция по оценке ровности дорожных покрытий толчкомером»;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 РК 218-05-97 «Рекомендации по оценке прочности и расчет усиления нежестких дорожных одежд»;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ГОСТ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304.3-96 «Автомобильные дороги.Методы определения коэффициента сцепления колеса автомобиля с дорожным покрытием»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 РК 218-05.1-05 «Инструкция по назначению межремонтных сроков службы нежестких дорожных одежд и покрытий»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 РК 1279-2004 «Методы определения шероховатости дорожного покрытия и коэффициента сцепления колес автомобиля с дорожным покрытием»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93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836712"/>
            <a:ext cx="7571184" cy="79208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развития автомобильных дорог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 fontScale="92500" lnSpcReduction="20000"/>
          </a:bodyPr>
          <a:lstStyle/>
          <a:p>
            <a:pPr lvl="0">
              <a:buFont typeface="Times New Roman" panose="02020603050405020304" pitchFamily="18" charset="0"/>
              <a:buChar char="−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существующей автодорожной сети, повышение ее транспортно-эксплуатационного состояния за счет проведения полного комплекса работ по модернизации, ремонту и содержанию дорог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Times New Roman" panose="02020603050405020304" pitchFamily="18" charset="0"/>
              <a:buChar char="−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приоритетное развитие опорной дорожной сети, в первую очередь, участков автомагистралей в составе международных транспортных коридоров, реализация проектов строительства скоростных автодорог, в том числе с привлечением частных инвестиций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Times New Roman" panose="02020603050405020304" pitchFamily="18" charset="0"/>
              <a:buChar char="−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и развитие сети областных и районных автомобильных дорог, а также улично-дорожной сети населенных пунктов.</a:t>
            </a:r>
          </a:p>
          <a:p>
            <a:pPr>
              <a:buFont typeface="Times New Roman" panose="02020603050405020304" pitchFamily="18" charset="0"/>
              <a:buChar char="−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69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3" y="476672"/>
            <a:ext cx="6788621" cy="648072"/>
          </a:xfrm>
        </p:spPr>
        <p:txBody>
          <a:bodyPr>
            <a:normAutofit fontScale="90000"/>
          </a:bodyPr>
          <a:lstStyle/>
          <a:p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Тенденции, которые требуют развития дорожной отрасли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96544"/>
          </a:xfrm>
        </p:spPr>
        <p:txBody>
          <a:bodyPr>
            <a:noAutofit/>
          </a:bodyPr>
          <a:lstStyle/>
          <a:p>
            <a:pPr lvl="1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принципиально новый подход к развитию дорожной инфраструктуры, которая должна расширять возможности экономического роста, интегрировать национальную экономику в глобальную среду, а также двигаться в регионы внутри страны;</a:t>
            </a:r>
          </a:p>
          <a:p>
            <a:pPr lvl="1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ускоренное старение дорожных инфраструктур вследствие роста интенсивности движения и, особенно, движения тяжелого автотранспорта. В условиях износа дорожной инфраструктуры инвестиционные приоритеты со строительства дорог и расширения сети дорог постепенно будут смещаться на ее содержание, ремонт и эксплуатацию существующей инфраструктуры для повышения ее технических характеристик;</a:t>
            </a:r>
          </a:p>
          <a:p>
            <a:pPr lvl="1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постоянный рост потребности в ресурсах на дорожную инфраструктуру из-за увеличения интенсивности движения на дорогах, повышения требований общества к качеству дорог и придорожного сервиса и соответственно роста издержек;</a:t>
            </a:r>
          </a:p>
          <a:p>
            <a:pPr lvl="1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наращивание управленческого опыта, который выражается в повышении производительности и результативности, а также необходимости в прозрачной отчетности дорожной отрасли перед обществом за расходованием бюджетных средств и внедрение стиля управления, присущего частному сектору;</a:t>
            </a:r>
          </a:p>
          <a:p>
            <a:pPr lvl="1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рыночной экономики дорожная отрасль может управляться как бизнес. Концепция подобного управления получила название «Управление дорожными активами», доказывая, что в условиях рыночной экономики дорожная отрасль может противостоять объективным тенденциям и, главное, отвечать ожиданиям общества относительно качества дорожных активов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32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C:\Users\Бакытбек\Desktop\титул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-19050"/>
            <a:ext cx="9163050" cy="687705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420888"/>
            <a:ext cx="7200800" cy="223224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FF00"/>
                </a:solidFill>
                <a:latin typeface="Century Gothic" pitchFamily="34" charset="0"/>
              </a:rPr>
              <a:t>Сеть автомобильных дорог</a:t>
            </a:r>
            <a:r>
              <a:rPr lang="kk-KZ" b="1" dirty="0">
                <a:solidFill>
                  <a:srgbClr val="FFFF00"/>
                </a:solidFill>
                <a:latin typeface="Century Gothic" pitchFamily="34" charset="0"/>
              </a:rPr>
              <a:t> </a:t>
            </a:r>
            <a:r>
              <a:rPr lang="en-US" b="1" dirty="0">
                <a:solidFill>
                  <a:srgbClr val="FFFF00"/>
                </a:solidFill>
                <a:latin typeface="Century Gothic" pitchFamily="34" charset="0"/>
              </a:rPr>
              <a:t/>
            </a:r>
            <a:br>
              <a:rPr lang="en-US" b="1" dirty="0">
                <a:solidFill>
                  <a:srgbClr val="FFFF00"/>
                </a:solidFill>
                <a:latin typeface="Century Gothic" pitchFamily="34" charset="0"/>
              </a:rPr>
            </a:br>
            <a:r>
              <a:rPr lang="kk-KZ" b="1" dirty="0">
                <a:solidFill>
                  <a:srgbClr val="FFFF00"/>
                </a:solidFill>
                <a:latin typeface="Century Gothic" pitchFamily="34" charset="0"/>
              </a:rPr>
              <a:t>Республики Казахстан</a:t>
            </a:r>
            <a:r>
              <a:rPr lang="ru-RU" dirty="0">
                <a:solidFill>
                  <a:srgbClr val="FFFF00"/>
                </a:solidFill>
                <a:latin typeface="Century Gothic" pitchFamily="34" charset="0"/>
              </a:rPr>
              <a:t/>
            </a:r>
            <a:br>
              <a:rPr lang="ru-RU" dirty="0">
                <a:solidFill>
                  <a:srgbClr val="FFFF00"/>
                </a:solidFill>
                <a:latin typeface="Century Gothic" pitchFamily="34" charset="0"/>
              </a:rPr>
            </a:b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6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pPr algn="r"/>
            <a:r>
              <a:rPr lang="ru-RU" sz="2200" b="1" dirty="0" smtClean="0">
                <a:solidFill>
                  <a:schemeClr val="bg1"/>
                </a:solidFill>
                <a:latin typeface="Century Gothic" pitchFamily="34" charset="0"/>
              </a:rPr>
              <a:t/>
            </a:r>
            <a:br>
              <a:rPr lang="ru-RU" sz="2200" b="1" dirty="0" smtClean="0">
                <a:solidFill>
                  <a:schemeClr val="bg1"/>
                </a:solidFill>
                <a:latin typeface="Century Gothic" pitchFamily="34" charset="0"/>
              </a:rPr>
            </a:br>
            <a:r>
              <a:rPr lang="ru-RU" sz="2200" b="1" dirty="0">
                <a:solidFill>
                  <a:schemeClr val="bg1"/>
                </a:solidFill>
                <a:latin typeface="Century Gothic" pitchFamily="34" charset="0"/>
              </a:rPr>
              <a:t/>
            </a:r>
            <a:br>
              <a:rPr lang="ru-RU" sz="2200" b="1" dirty="0">
                <a:solidFill>
                  <a:schemeClr val="bg1"/>
                </a:solidFill>
                <a:latin typeface="Century Gothic" pitchFamily="34" charset="0"/>
              </a:rPr>
            </a:br>
            <a:r>
              <a:rPr lang="ru-RU" sz="2200" b="1" dirty="0" smtClean="0">
                <a:solidFill>
                  <a:schemeClr val="bg1"/>
                </a:solidFill>
                <a:latin typeface="Century Gothic" pitchFamily="34" charset="0"/>
              </a:rPr>
              <a:t/>
            </a:r>
            <a:br>
              <a:rPr lang="ru-RU" sz="2200" b="1" dirty="0" smtClean="0">
                <a:solidFill>
                  <a:schemeClr val="bg1"/>
                </a:solidFill>
                <a:latin typeface="Century Gothic" pitchFamily="34" charset="0"/>
              </a:rPr>
            </a:br>
            <a:r>
              <a:rPr lang="ru-RU" sz="2200" b="1" dirty="0">
                <a:solidFill>
                  <a:schemeClr val="bg1"/>
                </a:solidFill>
                <a:latin typeface="Century Gothic" pitchFamily="34" charset="0"/>
              </a:rPr>
              <a:t/>
            </a:r>
            <a:br>
              <a:rPr lang="ru-RU" sz="2200" b="1" dirty="0">
                <a:solidFill>
                  <a:schemeClr val="bg1"/>
                </a:solidFill>
                <a:latin typeface="Century Gothic" pitchFamily="34" charset="0"/>
              </a:rPr>
            </a:b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Сеть 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автомобильных дорог</a:t>
            </a:r>
            <a:r>
              <a:rPr lang="kk-KZ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Казахстан</a:t>
            </a:r>
            <a:r>
              <a:rPr lang="ru-RU" sz="2200" dirty="0">
                <a:solidFill>
                  <a:schemeClr val="bg1"/>
                </a:solidFill>
                <a:latin typeface="Century Gothic" pitchFamily="34" charset="0"/>
              </a:rPr>
              <a:t/>
            </a:r>
            <a:br>
              <a:rPr lang="ru-RU" sz="2200" dirty="0">
                <a:solidFill>
                  <a:schemeClr val="bg1"/>
                </a:solidFill>
                <a:latin typeface="Century Gothic" pitchFamily="34" charset="0"/>
              </a:rPr>
            </a:br>
            <a:r>
              <a:rPr lang="ru-RU" dirty="0">
                <a:solidFill>
                  <a:schemeClr val="bg1"/>
                </a:solidFill>
                <a:latin typeface="Century Gothic" pitchFamily="34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Century Gothic" pitchFamily="34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Протяженность автомобильных дорог в Казахстане составляет около 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148 тысяч километров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них:</a:t>
            </a:r>
          </a:p>
          <a:p>
            <a:pPr lvl="1" algn="just">
              <a:buFont typeface="Arial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93 тысячи километров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дороги общего пользования;</a:t>
            </a:r>
          </a:p>
          <a:p>
            <a:pPr lvl="1" algn="just">
              <a:buFont typeface="Arial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 тысячи километров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улицы населенных пунктов;</a:t>
            </a:r>
          </a:p>
          <a:p>
            <a:pPr lvl="1" algn="just">
              <a:buFont typeface="Arial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около 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 тысячи километров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хозяйственные дороги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виде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подъездов к промышленным предприятиям, рудникам, фермерским и лесным хозяйствам, другим производствам, выполняющие роль технологических дорог. </a:t>
            </a:r>
            <a:endParaRPr lang="kk-KZ" sz="2400" b="1" dirty="0">
              <a:solidFill>
                <a:srgbClr val="6D60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178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928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54868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сети автодорог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значения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состоянию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2013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348880"/>
            <a:ext cx="8280920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7228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24" y="404664"/>
            <a:ext cx="8244408" cy="1143000"/>
          </a:xfrm>
        </p:spPr>
        <p:txBody>
          <a:bodyPr>
            <a:normAutofit/>
          </a:bodyPr>
          <a:lstStyle/>
          <a:p>
            <a:pPr algn="r"/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актическое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остояни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автомобильных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дорог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Казахстана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844824"/>
            <a:ext cx="6637020" cy="4247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5239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L:\Нурлан\computer 2\Map\All\Коридоры\A4.tif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6000"/>
                    </a14:imgEffect>
                    <a14:imgEffect>
                      <a14:brightnessContrast bright="7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97029" y="1048834"/>
            <a:ext cx="8968992" cy="550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Овал 1"/>
          <p:cNvSpPr/>
          <p:nvPr/>
        </p:nvSpPr>
        <p:spPr>
          <a:xfrm>
            <a:off x="5208057" y="5877272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1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228184" y="5445224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1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7596336" y="4941168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1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992033" y="5553236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2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347864" y="4005064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2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1475656" y="2564904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2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691680" y="4365104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4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043608" y="5157192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4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755576" y="3816608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4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6292063" y="3992727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3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4992033" y="1772816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3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8100392" y="3438525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5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6660232" y="2456892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5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4221032" y="2456892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6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37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072" name="Группа 3071"/>
          <p:cNvGrpSpPr/>
          <p:nvPr/>
        </p:nvGrpSpPr>
        <p:grpSpPr>
          <a:xfrm>
            <a:off x="435094" y="325483"/>
            <a:ext cx="8559165" cy="6055845"/>
            <a:chOff x="435094" y="325483"/>
            <a:chExt cx="8559165" cy="6055845"/>
          </a:xfrm>
        </p:grpSpPr>
        <p:grpSp>
          <p:nvGrpSpPr>
            <p:cNvPr id="28" name="Группа 27"/>
            <p:cNvGrpSpPr/>
            <p:nvPr/>
          </p:nvGrpSpPr>
          <p:grpSpPr>
            <a:xfrm>
              <a:off x="435094" y="325483"/>
              <a:ext cx="8559165" cy="4801691"/>
              <a:chOff x="467544" y="548679"/>
              <a:chExt cx="8559165" cy="4801691"/>
            </a:xfrm>
          </p:grpSpPr>
          <p:grpSp>
            <p:nvGrpSpPr>
              <p:cNvPr id="7" name="Группа 6"/>
              <p:cNvGrpSpPr/>
              <p:nvPr/>
            </p:nvGrpSpPr>
            <p:grpSpPr>
              <a:xfrm>
                <a:off x="467544" y="548679"/>
                <a:ext cx="8559165" cy="4801691"/>
                <a:chOff x="467544" y="548679"/>
                <a:chExt cx="8559165" cy="4801691"/>
              </a:xfrm>
            </p:grpSpPr>
            <p:pic>
              <p:nvPicPr>
                <p:cNvPr id="3076" name="Picture 4" descr="http://upload.wikimedia.org/wikipedia/commons/thumb/e/ef/Uzhn-Kz_obl.svg/2000px-Uzhn-Kz_obl.svg.png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544" y="548679"/>
                  <a:ext cx="8559165" cy="480169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6" name="Скругленный прямоугольник 5"/>
                <p:cNvSpPr/>
                <p:nvPr/>
              </p:nvSpPr>
              <p:spPr>
                <a:xfrm>
                  <a:off x="5220072" y="1556792"/>
                  <a:ext cx="910620" cy="576064"/>
                </a:xfrm>
                <a:prstGeom prst="round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k-KZ" sz="1400" dirty="0" smtClean="0">
                      <a:cs typeface="Times New Roman" panose="02020603050405020304" pitchFamily="18" charset="0"/>
                    </a:rPr>
                    <a:t>Центр</a:t>
                  </a:r>
                </a:p>
                <a:p>
                  <a:pPr algn="ctr"/>
                  <a:r>
                    <a:rPr lang="ru-RU" sz="1400" dirty="0" smtClean="0">
                      <a:cs typeface="Times New Roman" panose="02020603050405020304" pitchFamily="18" charset="0"/>
                    </a:rPr>
                    <a:t>(Астана)</a:t>
                  </a:r>
                  <a:endParaRPr lang="ru-RU" sz="1400" dirty="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" name="Скругленный прямоугольник 8"/>
                <p:cNvSpPr/>
                <p:nvPr/>
              </p:nvSpPr>
              <p:spPr>
                <a:xfrm>
                  <a:off x="7380312" y="1772816"/>
                  <a:ext cx="910620" cy="576064"/>
                </a:xfrm>
                <a:prstGeom prst="round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k-KZ" sz="1400" dirty="0" smtClean="0">
                      <a:cs typeface="Times New Roman" panose="02020603050405020304" pitchFamily="18" charset="0"/>
                    </a:rPr>
                    <a:t>Восток</a:t>
                  </a:r>
                </a:p>
                <a:p>
                  <a:pPr algn="ctr"/>
                  <a:r>
                    <a:rPr lang="ru-RU" sz="1400" dirty="0" smtClean="0">
                      <a:cs typeface="Times New Roman" panose="02020603050405020304" pitchFamily="18" charset="0"/>
                    </a:rPr>
                    <a:t>(У-Ка)</a:t>
                  </a:r>
                  <a:endParaRPr lang="ru-RU" sz="1400" dirty="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" name="Скругленный прямоугольник 9"/>
                <p:cNvSpPr/>
                <p:nvPr/>
              </p:nvSpPr>
              <p:spPr>
                <a:xfrm>
                  <a:off x="6607347" y="3831526"/>
                  <a:ext cx="1008112" cy="576064"/>
                </a:xfrm>
                <a:prstGeom prst="round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k-KZ" sz="1400" dirty="0" smtClean="0">
                      <a:cs typeface="Times New Roman" panose="02020603050405020304" pitchFamily="18" charset="0"/>
                    </a:rPr>
                    <a:t>Юг</a:t>
                  </a:r>
                </a:p>
                <a:p>
                  <a:pPr algn="ctr"/>
                  <a:r>
                    <a:rPr lang="ru-RU" sz="1400" dirty="0" smtClean="0">
                      <a:cs typeface="Times New Roman" panose="02020603050405020304" pitchFamily="18" charset="0"/>
                    </a:rPr>
                    <a:t>(Алматы)</a:t>
                  </a:r>
                  <a:endParaRPr lang="ru-RU" sz="1400" dirty="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" name="Скругленный прямоугольник 10"/>
                <p:cNvSpPr/>
                <p:nvPr/>
              </p:nvSpPr>
              <p:spPr>
                <a:xfrm>
                  <a:off x="1403648" y="3573016"/>
                  <a:ext cx="910620" cy="576064"/>
                </a:xfrm>
                <a:prstGeom prst="round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k-KZ" sz="1400" dirty="0" smtClean="0">
                      <a:cs typeface="Times New Roman" panose="02020603050405020304" pitchFamily="18" charset="0"/>
                    </a:rPr>
                    <a:t>Запад</a:t>
                  </a:r>
                </a:p>
                <a:p>
                  <a:pPr algn="ctr"/>
                  <a:r>
                    <a:rPr lang="ru-RU" sz="1400" dirty="0" smtClean="0">
                      <a:cs typeface="Times New Roman" panose="02020603050405020304" pitchFamily="18" charset="0"/>
                    </a:rPr>
                    <a:t>(Актау)</a:t>
                  </a:r>
                  <a:endParaRPr lang="ru-RU" sz="1400" dirty="0"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22" name="Прямая соединительная линия 21"/>
              <p:cNvCxnSpPr>
                <a:stCxn id="6" idx="1"/>
                <a:endCxn id="11" idx="0"/>
              </p:cNvCxnSpPr>
              <p:nvPr/>
            </p:nvCxnSpPr>
            <p:spPr>
              <a:xfrm flipH="1">
                <a:off x="1858958" y="1844824"/>
                <a:ext cx="3361114" cy="1728192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>
                <a:stCxn id="6" idx="2"/>
                <a:endCxn id="10" idx="0"/>
              </p:cNvCxnSpPr>
              <p:nvPr/>
            </p:nvCxnSpPr>
            <p:spPr>
              <a:xfrm>
                <a:off x="5675382" y="2132856"/>
                <a:ext cx="1436021" cy="169867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>
                <a:stCxn id="6" idx="3"/>
                <a:endCxn id="9" idx="1"/>
              </p:cNvCxnSpPr>
              <p:nvPr/>
            </p:nvCxnSpPr>
            <p:spPr>
              <a:xfrm>
                <a:off x="6130692" y="1844824"/>
                <a:ext cx="1249620" cy="216024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7" name="Овал 26"/>
              <p:cNvSpPr/>
              <p:nvPr/>
            </p:nvSpPr>
            <p:spPr>
              <a:xfrm>
                <a:off x="3325404" y="2489844"/>
                <a:ext cx="432048" cy="432048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/>
                  <a:t>3</a:t>
                </a:r>
              </a:p>
            </p:txBody>
          </p:sp>
          <p:sp>
            <p:nvSpPr>
              <p:cNvPr id="30" name="Овал 29"/>
              <p:cNvSpPr/>
              <p:nvPr/>
            </p:nvSpPr>
            <p:spPr>
              <a:xfrm>
                <a:off x="6130692" y="2705868"/>
                <a:ext cx="432048" cy="432048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31" name="Овал 30"/>
              <p:cNvSpPr/>
              <p:nvPr/>
            </p:nvSpPr>
            <p:spPr>
              <a:xfrm>
                <a:off x="6539478" y="1736812"/>
                <a:ext cx="432048" cy="432048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smtClean="0"/>
                  <a:t>2</a:t>
                </a:r>
                <a:endParaRPr lang="ru-RU" dirty="0"/>
              </a:p>
            </p:txBody>
          </p:sp>
        </p:grpSp>
        <p:sp>
          <p:nvSpPr>
            <p:cNvPr id="29" name="Скругленный прямоугольник 28"/>
            <p:cNvSpPr/>
            <p:nvPr/>
          </p:nvSpPr>
          <p:spPr>
            <a:xfrm>
              <a:off x="1572995" y="4653136"/>
              <a:ext cx="4957295" cy="172819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28600" indent="-228600">
                <a:buAutoNum type="arabicPeriod"/>
              </a:pPr>
              <a:r>
                <a:rPr lang="ru-RU" sz="1600" dirty="0" smtClean="0">
                  <a:cs typeface="Times New Roman" panose="02020603050405020304" pitchFamily="18" charset="0"/>
                </a:rPr>
                <a:t>Центр-Юг (Астана-Караганды-Балхаш-Алматы)</a:t>
              </a:r>
            </a:p>
            <a:p>
              <a:pPr marL="228600" indent="-228600">
                <a:buAutoNum type="arabicPeriod"/>
              </a:pPr>
              <a:r>
                <a:rPr lang="ru-RU" sz="1600" dirty="0" smtClean="0">
                  <a:cs typeface="Times New Roman" panose="02020603050405020304" pitchFamily="18" charset="0"/>
                </a:rPr>
                <a:t>Центр-Восток (Астана-Павлодар-</a:t>
              </a:r>
              <a:r>
                <a:rPr lang="ru-RU" sz="1600" dirty="0" err="1" smtClean="0">
                  <a:cs typeface="Times New Roman" panose="02020603050405020304" pitchFamily="18" charset="0"/>
                </a:rPr>
                <a:t>Калбатау</a:t>
              </a:r>
              <a:r>
                <a:rPr lang="ru-RU" sz="1600" dirty="0" smtClean="0">
                  <a:cs typeface="Times New Roman" panose="02020603050405020304" pitchFamily="18" charset="0"/>
                </a:rPr>
                <a:t>-Усть-Каменогорск)</a:t>
              </a:r>
            </a:p>
            <a:p>
              <a:pPr marL="228600" indent="-228600">
                <a:buAutoNum type="arabicPeriod"/>
              </a:pPr>
              <a:r>
                <a:rPr lang="ru-RU" sz="1600" dirty="0" smtClean="0">
                  <a:cs typeface="Times New Roman" panose="02020603050405020304" pitchFamily="18" charset="0"/>
                </a:rPr>
                <a:t>Центр-Запад (Астана-Аркалык-</a:t>
              </a:r>
              <a:r>
                <a:rPr lang="ru-RU" sz="1600" dirty="0" err="1" smtClean="0">
                  <a:cs typeface="Times New Roman" panose="02020603050405020304" pitchFamily="18" charset="0"/>
                </a:rPr>
                <a:t>Торгай</a:t>
              </a:r>
              <a:r>
                <a:rPr lang="ru-RU" sz="1600" dirty="0" smtClean="0">
                  <a:cs typeface="Times New Roman" panose="02020603050405020304" pitchFamily="18" charset="0"/>
                </a:rPr>
                <a:t>-Карабутак-</a:t>
              </a:r>
              <a:r>
                <a:rPr lang="ru-RU" sz="1600" dirty="0" err="1" smtClean="0">
                  <a:cs typeface="Times New Roman" panose="02020603050405020304" pitchFamily="18" charset="0"/>
                </a:rPr>
                <a:t>Актобе</a:t>
              </a:r>
              <a:r>
                <a:rPr lang="ru-RU" sz="1600" dirty="0" smtClean="0">
                  <a:cs typeface="Times New Roman" panose="02020603050405020304" pitchFamily="18" charset="0"/>
                </a:rPr>
                <a:t>-Доссор-Бейнеу-Актау)</a:t>
              </a:r>
              <a:endParaRPr lang="ru-RU" sz="1600" dirty="0"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607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19256" cy="4968552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Times New Roman" panose="02020603050405020304" pitchFamily="18" charset="0"/>
              <a:buChar char="─"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резко континентальный климат (суровые температурные условия: от – 50 до +50 градусов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Times New Roman" panose="02020603050405020304" pitchFamily="18" charset="0"/>
              <a:buChar char="─"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концентрация дорожно-строительных материалов (щебень, песок и др.) в отдельных областях республики</a:t>
            </a:r>
            <a:r>
              <a:rPr lang="kk-KZ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некачественные дорожно-строительные материалы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Times New Roman" panose="02020603050405020304" pitchFamily="18" charset="0"/>
              <a:buChar char="─"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необходимого количества нефти, подходящей для последующего производства дорожного битума, пригодного для строительства в нашей климатической зоне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Times New Roman" panose="02020603050405020304" pitchFamily="18" charset="0"/>
              <a:buChar char="─"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 место нарушения в технологии строительства</a:t>
            </a:r>
            <a:r>
              <a:rPr lang="kk-KZ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Times New Roman" panose="02020603050405020304" pitchFamily="18" charset="0"/>
              <a:buChar char="─"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малочисленность населения, и в первую очередь экономически активного населения – налогоплательщиков, что сказывается на поступлениях в бюджет и бюджетных возможностях;</a:t>
            </a:r>
          </a:p>
          <a:p>
            <a:pPr lvl="0">
              <a:buFont typeface="Times New Roman" panose="02020603050405020304" pitchFamily="18" charset="0"/>
              <a:buChar char="─"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самое главное – это то, что областной бюджет никогда не осилит расходы, связанные с финансированием строительства, капитального или среднего ремонта местных дорог.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99792" y="404664"/>
            <a:ext cx="60121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плохого состояния местной сети дорог: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79612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проблемы существующих Казахстанских автодорог: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08512"/>
          </a:xfrm>
        </p:spPr>
        <p:txBody>
          <a:bodyPr>
            <a:normAutofit fontScale="47500" lnSpcReduction="20000"/>
          </a:bodyPr>
          <a:lstStyle/>
          <a:p>
            <a:pPr lvl="0">
              <a:buFont typeface="Times New Roman" panose="02020603050405020304" pitchFamily="18" charset="0"/>
              <a:buChar char="─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низкие технические параметры (по расчетной нагрузке на ось, категории и т.д.);</a:t>
            </a:r>
          </a:p>
          <a:p>
            <a:pPr lvl="0">
              <a:buFont typeface="Times New Roman" panose="02020603050405020304" pitchFamily="18" charset="0"/>
              <a:buChar char="─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риск аварийности и смертности на дорогах с 2-х полосным движением;</a:t>
            </a:r>
          </a:p>
          <a:p>
            <a:pPr lvl="0">
              <a:buFont typeface="Times New Roman" panose="02020603050405020304" pitchFamily="18" charset="0"/>
              <a:buChar char="─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низкий уровень обеспеченности и изношенность дорожно-эксплуатационной техники в эксплуатирующих организациях по республиканской и местной сети дорог;</a:t>
            </a:r>
          </a:p>
          <a:p>
            <a:pPr lvl="0">
              <a:buFont typeface="Times New Roman" panose="02020603050405020304" pitchFamily="18" charset="0"/>
              <a:buChar char="─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плохое состояние автомобильных дорог областного и районного значений, а также мостов вследствие недостаточного финансирования строительства и ремонта из местных бюджетов;</a:t>
            </a:r>
          </a:p>
          <a:p>
            <a:pPr lvl="0">
              <a:buFont typeface="Times New Roman" panose="02020603050405020304" pitchFamily="18" charset="0"/>
              <a:buChar char="─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ремонта дорог в Казахстане остается низким по причинам низкой квалификации работников, используемых низкокачественных материалов и отсталых технологий, несовершенства тендерных процедур отбора исполнителей строительных и ремонтных автодорожных проектов.</a:t>
            </a:r>
          </a:p>
          <a:p>
            <a:pPr>
              <a:buFont typeface="Times New Roman" panose="02020603050405020304" pitchFamily="18" charset="0"/>
              <a:buChar char="─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937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0914" y="849313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Теоретическими предпосылками управления транспортно-эксплуатационным состоянием автомобильных дорог и организацией дорожного движения являются следующие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положения: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112495"/>
            <a:ext cx="8229600" cy="3764777"/>
          </a:xfrm>
        </p:spPr>
        <p:txBody>
          <a:bodyPr>
            <a:normAutofit fontScale="47500" lnSpcReduction="20000"/>
          </a:bodyPr>
          <a:lstStyle/>
          <a:p>
            <a:pPr marL="514350" indent="-514350">
              <a:buFont typeface="+mj-lt"/>
              <a:buAutoNum type="arabicParenR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 функционирования автомобильно-дорожной системы могут происходить и происходят существенные изменения в состоянии отдельных ее элементов и в их взаимодействии, но несмотря на это конечные результаты функционирования системы (производительность транспортных средств, пропускная и провозная способность дорог, себестоимость перевозок, удобство и безопасность движения) в различных природно-климатических условиях могут колебаться, не выходя за допустимые, заранее заданные пределы;</a:t>
            </a:r>
          </a:p>
          <a:p>
            <a:pPr marL="514350" indent="-514350">
              <a:buFont typeface="+mj-lt"/>
              <a:buAutoNum type="arabicParenR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 в автомобильно-дорожной системе является управляемым процессом; управляемым процессом является и общее функционирование автомобильно-дорожной системы;</a:t>
            </a:r>
          </a:p>
          <a:p>
            <a:pPr marL="514350" indent="-514350">
              <a:buFont typeface="+mj-lt"/>
              <a:buAutoNum type="arabicParenR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эксплуатационные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подсистемы "дорожные условия" (характеризуемой совокупностью геометрических параметров и транспортно-эксплуатационных показателей дороги, непосредственно определяющих режим движения потока транспортных средств) являются управляемыми и могут быть обеспечены в заданных допустимых пределах в различных природно-климатических условиях;</a:t>
            </a:r>
          </a:p>
          <a:p>
            <a:pPr marL="514350" indent="-514350">
              <a:buFont typeface="+mj-lt"/>
              <a:buAutoNum type="arabicParenR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транспортно-эксплуатационные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дорог определяются на этапе проектирования в соответствии с их функциональным назначением и могут и должны поддерживаться на заданном уровне в процессе эксплуатации с учетом изменяющихся технико-экономических условий функционирования автомобильных дорог.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2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905" y="692696"/>
            <a:ext cx="8075240" cy="576064"/>
          </a:xfrm>
        </p:spPr>
        <p:txBody>
          <a:bodyPr>
            <a:normAutofit/>
          </a:bodyPr>
          <a:lstStyle/>
          <a:p>
            <a:pPr algn="l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и функции дорожно-эксплуатационной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службы: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учет и паспортизация автомобильных дорог и дорожных сооружений, учет движения, диагностика и оценка состояния, создание и развитие автоматизированного банка данных о состоянии дорог и мостов;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требуемого технического и эксплуатационного уровня дорог и дорожных сооружений, безопасности движения транспорта и пешеходов;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выполнение работ по содержанию и ремонту, архитектурному оформлению и благоустройству дорог в соответствии с действующей классификацией работ по ремонту и содержанию автомобильных дорог общего пользования;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в постоянной исправности и обеспечение эффективного использования основных фондов, предназначенных для эксплуатации автомобильных дорог;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необходимых мер по предотвращению перерывов и ограничений движения, сезонных деформаций и разрушений дорог и искусственных сооружений, по ликвидации последствий стихийных бедствий, своевременное информирование участников движения и заинтересованных организаций об условиях движения на дорогах;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совместно с соответствующими органами охраны дорог и дорожных сооружений контроля за соблюдением Правил пользования и охраны автомобильных дорог и дорожных сооружений;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мероприятий по созданию здоровых и безопасных условий труда в подразделениях дорожной службы.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546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875" y="1025066"/>
            <a:ext cx="8229600" cy="648072"/>
          </a:xfrm>
        </p:spPr>
        <p:txBody>
          <a:bodyPr>
            <a:noAutofit/>
          </a:bodyPr>
          <a:lstStyle/>
          <a:p>
            <a:pPr algn="l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Органы, осуществляющие управление автомобильными дорогами: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536504"/>
          </a:xfrm>
        </p:spPr>
        <p:txBody>
          <a:bodyPr>
            <a:normAutofit/>
          </a:bodyPr>
          <a:lstStyle/>
          <a:p>
            <a:pPr lvl="0">
              <a:buFont typeface="Times New Roman" panose="02020603050405020304" pitchFamily="18" charset="0"/>
              <a:buChar char="₋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обеспечения сохранности автомобильных дорог устанавливают начало и окончание периода временного ограничения движения на обслуживаемой сети федеральных автомобильных дорог в расчетный период года (весной);</a:t>
            </a:r>
          </a:p>
          <a:p>
            <a:pPr lvl="0">
              <a:buFont typeface="Times New Roman" panose="02020603050405020304" pitchFamily="18" charset="0"/>
              <a:buChar char="₋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оповещают через средства массовой информации заинтересованные предприятия, учреждения и частных лиц о порядке введения временного ограничения движения по обслуживаемой сети автомобильных дорог;</a:t>
            </a:r>
          </a:p>
          <a:p>
            <a:pPr lvl="0">
              <a:buFont typeface="Times New Roman" panose="02020603050405020304" pitchFamily="18" charset="0"/>
              <a:buChar char="₋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организуют контроль за проездом транспортных средств, а также установкой необходимых дорожных знаков.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81828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1196752"/>
            <a:ext cx="7632848" cy="423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в процессе функционирования автомобильно-дорожной системы могут происходить и происходят существенные изменения в состоянии отдельных ее элементов и в их взаимодействии, но несмотря на это конечные результаты функционирования системы (производительность транспортных средств, пропускная и провозная способность дорог, себестоимость перевозок, удобство и безопасность движения) в различных природно-климатических условиях могут колебаться, не выходя за допустимые, заранее заданные пределы;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 взаимодействие элементов в автомобильно-дорожной системе является управляемым процессом; управляемым процессом является и общее функционирование автомобильно-дорожной системы;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3) эксплуатационные качества подсистемы "дорожные условия" (характеризуемой совокупностью геометрических параметров и транспортно-эксплуатационных показателей дороги, непосредственно определяющих режим движения потока транспортных средств) являются управляемыми и могут быть обеспечены в заданных допустимых пределах в различных природно-климатических условиях;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4) транспортно-эксплуатационные характеристики дорог определяются на этапе проектирования в соответствии с их функциональным назначением и могут и должны поддерживаться на заданном уровне в процессе эксплуатации с учетом изменяющихся технико-экономических условий функционирования автомобильных дорог.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25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1281</Words>
  <Application>Microsoft Office PowerPoint</Application>
  <PresentationFormat>Экран (4:3)</PresentationFormat>
  <Paragraphs>100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Century Gothic</vt:lpstr>
      <vt:lpstr>Times New Roman</vt:lpstr>
      <vt:lpstr>Тема Office</vt:lpstr>
      <vt:lpstr>АВТОМОБИЛЬНЫЕ ДОРОГИ</vt:lpstr>
      <vt:lpstr>АВТОМОБИЛЬНАЯ ДОРОГА – это комплекс линейных и сосредоточенных транспортных сооружений с технико-экономическими параметрами, обеспечивающими безопасные, удобные и экономичные условия движения транспортных средств с расчетными скоростями и нагрузками круглый год в течение заданного периода эксплуатации.</vt:lpstr>
      <vt:lpstr>Презентация PowerPoint</vt:lpstr>
      <vt:lpstr>Основные задачи развития автомобильных дорог:</vt:lpstr>
      <vt:lpstr>Тенденции, которые требуют развития дорожной отрасли:</vt:lpstr>
      <vt:lpstr>Сеть автомобильных дорог  Республики Казахстан </vt:lpstr>
      <vt:lpstr>    Сеть автомобильных дорог  Республики Казахстан  </vt:lpstr>
      <vt:lpstr>Состояние сети автодорог  республиканского значения  по состоянию на 2013 год</vt:lpstr>
      <vt:lpstr>Фактическое состояние  автомобильных дорог Казахстана</vt:lpstr>
      <vt:lpstr>Презентация PowerPoint</vt:lpstr>
      <vt:lpstr>Презентация PowerPoint</vt:lpstr>
      <vt:lpstr>Презентация PowerPoint</vt:lpstr>
      <vt:lpstr>Основные проблемы существующих Казахстанских автодорог:</vt:lpstr>
      <vt:lpstr>Теоретическими предпосылками управления транспортно-эксплуатационным состоянием автомобильных дорог и организацией дорожного движения являются следующие положения:</vt:lpstr>
      <vt:lpstr>Основные задачи и функции дорожно-эксплуатационной службы:</vt:lpstr>
      <vt:lpstr>Органы, осуществляющие управление автомобильными дорогами: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сооружения и элементы дорог</dc:title>
  <dc:creator>tokenovm</dc:creator>
  <cp:lastModifiedBy>Bakytbek</cp:lastModifiedBy>
  <cp:revision>37</cp:revision>
  <dcterms:created xsi:type="dcterms:W3CDTF">2015-05-18T13:34:20Z</dcterms:created>
  <dcterms:modified xsi:type="dcterms:W3CDTF">2018-01-23T09:32:03Z</dcterms:modified>
</cp:coreProperties>
</file>